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9" r:id="rId1"/>
  </p:sldMasterIdLst>
  <p:notesMasterIdLst>
    <p:notesMasterId r:id="rId10"/>
  </p:notes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7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7" d="100"/>
          <a:sy n="67" d="100"/>
        </p:scale>
        <p:origin x="-954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3" name="Дата 2"/>
          <p:cNvSpPr txBox="1"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4" name="Образ слайда 3"/>
          <p:cNvSpPr txBox="1"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5" name="Заметки 4"/>
          <p:cNvSpPr txBox="1">
            <a:spLocks noGrp="1"/>
          </p:cNvSpPr>
          <p:nvPr>
            <p:ph type="body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idx="4"/>
          </p:nvPr>
        </p:nvSpPr>
        <p:spPr>
          <a:xfrm>
            <a:off x="0" y="8685212"/>
            <a:ext cx="2971800" cy="4572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idx="5"/>
          </p:nvPr>
        </p:nvSpPr>
        <p:spPr>
          <a:xfrm>
            <a:off x="3884613" y="8685212"/>
            <a:ext cx="2971800" cy="4572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7911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 txBox="1">
            <a:spLocks noGrp="1"/>
          </p:cNvSpPr>
          <p:nvPr>
            <p:ph type="body"/>
          </p:nvPr>
        </p:nvSpPr>
        <p:spPr>
          <a:xfrm>
            <a:off x="685800" y="609600"/>
            <a:ext cx="7086600" cy="5334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 txBox="1">
            <a:spLocks noGrp="1"/>
          </p:cNvSpPr>
          <p:nvPr>
            <p:ph type="body"/>
          </p:nvPr>
        </p:nvSpPr>
        <p:spPr>
          <a:xfrm>
            <a:off x="685800" y="609600"/>
            <a:ext cx="7086600" cy="5334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 txBox="1">
            <a:spLocks noGrp="1"/>
          </p:cNvSpPr>
          <p:nvPr>
            <p:ph type="body"/>
          </p:nvPr>
        </p:nvSpPr>
        <p:spPr>
          <a:xfrm>
            <a:off x="685800" y="609600"/>
            <a:ext cx="7086600" cy="5334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 txBox="1">
            <a:spLocks noGrp="1"/>
          </p:cNvSpPr>
          <p:nvPr>
            <p:ph type="body"/>
          </p:nvPr>
        </p:nvSpPr>
        <p:spPr>
          <a:xfrm>
            <a:off x="685800" y="609600"/>
            <a:ext cx="7086600" cy="5334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 txBox="1">
            <a:spLocks noGrp="1"/>
          </p:cNvSpPr>
          <p:nvPr>
            <p:ph type="body"/>
          </p:nvPr>
        </p:nvSpPr>
        <p:spPr>
          <a:xfrm>
            <a:off x="685800" y="609600"/>
            <a:ext cx="7086600" cy="5334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 txBox="1">
            <a:spLocks noGrp="1"/>
          </p:cNvSpPr>
          <p:nvPr>
            <p:ph type="body"/>
          </p:nvPr>
        </p:nvSpPr>
        <p:spPr>
          <a:xfrm>
            <a:off x="685800" y="609600"/>
            <a:ext cx="7086600" cy="5334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 txBox="1">
            <a:spLocks noGrp="1"/>
          </p:cNvSpPr>
          <p:nvPr>
            <p:ph type="body"/>
          </p:nvPr>
        </p:nvSpPr>
        <p:spPr>
          <a:xfrm>
            <a:off x="685800" y="609600"/>
            <a:ext cx="7086600" cy="5334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 txBox="1">
            <a:spLocks noGrp="1"/>
          </p:cNvSpPr>
          <p:nvPr>
            <p:ph type="body"/>
          </p:nvPr>
        </p:nvSpPr>
        <p:spPr>
          <a:xfrm>
            <a:off x="685800" y="609600"/>
            <a:ext cx="7086600" cy="533400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lvl="0" algn="l" rtl="0">
              <a:defRPr sz="2000" b="1"/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4"/>
          </a:xfrm>
          <a:prstGeom prst="rect">
            <a:avLst/>
          </a:prstGeom>
        </p:spPr>
        <p:txBody>
          <a:bodyPr/>
          <a:lstStyle>
            <a:lvl1pPr lvl="0" rtl="0">
              <a:defRPr sz="3200"/>
            </a:lvl1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lvl="0" indent="0" rtl="0">
              <a:buNone/>
              <a:defRPr sz="140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 lvl="0" rtl="0">
              <a:defRPr sz="2800"/>
            </a:lvl1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 lvl="0" rtl="0">
              <a:defRPr sz="2800"/>
            </a:lvl1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lvl="0" algn="l" rtl="0">
              <a:defRPr sz="2000" b="1"/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/>
          <a:lstStyle>
            <a:lvl1pPr marL="0" lvl="0" indent="0" rtl="0">
              <a:buNone/>
              <a:defRPr sz="3200"/>
            </a:lvl1pPr>
          </a:lstStyle>
          <a:p>
            <a:endParaRPr/>
          </a:p>
        </p:txBody>
      </p:sp>
      <p:sp>
        <p:nvSpPr>
          <p:cNvPr id="4" name="Текст 3"/>
          <p:cNvSpPr txBox="1">
            <a:spLocks noGrp="1"/>
          </p:cNvSpPr>
          <p:nvPr>
            <p:ph type="body" sz="half" idx="2"/>
          </p:nvPr>
        </p:nvSpPr>
        <p:spPr>
          <a:xfrm>
            <a:off x="1792288" y="5367338"/>
            <a:ext cx="5486401" cy="804862"/>
          </a:xfrm>
          <a:prstGeom prst="rect">
            <a:avLst/>
          </a:prstGeom>
        </p:spPr>
        <p:txBody>
          <a:bodyPr/>
          <a:lstStyle>
            <a:lvl1pPr marL="0" lvl="0" indent="0" rtl="0">
              <a:buNone/>
              <a:defRPr sz="140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lvl="0" algn="l" rtl="0">
              <a:defRPr sz="4000" b="1" cap="all"/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1" cy="1500187"/>
          </a:xfrm>
          <a:prstGeom prst="rect">
            <a:avLst/>
          </a:prstGeom>
        </p:spPr>
        <p:txBody>
          <a:bodyPr anchor="b"/>
          <a:lstStyle>
            <a:lvl1pPr marL="0" lvl="0" indent="0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3" name="Нижний колонтитул 2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lvl="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rt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 rtl="0">
              <a:defRPr/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lvl="0" indent="0" rtl="0">
              <a:buNone/>
              <a:defRPr sz="2400" b="1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 lvl="0" rtl="0">
              <a:defRPr sz="2400"/>
            </a:lvl1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lvl="0" indent="0" rtl="0">
              <a:buNone/>
              <a:defRPr sz="2400" b="1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Текст 5"/>
          <p:cNvSpPr txBox="1">
            <a:spLocks noGrp="1"/>
          </p:cNvSpPr>
          <p:nvPr>
            <p:ph type="body"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 lvl="0" rtl="0">
              <a:defRPr sz="2400"/>
            </a:lvl1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7" name="Дата 6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8" name="Нижний колонтитул 7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9" name="Номер слайда 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9FE6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>
              <a:defRPr/>
            </a:lvl1pPr>
          </a:lstStyle>
          <a:p>
            <a:pPr lvl="0" rt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91440" tIns="45720" rIns="91440" bIns="45720"/>
          <a:lstStyle>
            <a:lvl1pPr lvl="0">
              <a:defRPr/>
            </a:lvl1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 algn="l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 algn="ct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 algn="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lvl1pPr lvl="0" algn="ctr" rtl="0">
        <a:buNone/>
        <a:defRPr sz="4400">
          <a:solidFill>
            <a:schemeClr val="tx1"/>
          </a:solidFill>
          <a:latin typeface="Calibri"/>
        </a:defRPr>
      </a:lvl1pPr>
    </p:titleStyle>
    <p:bodyStyle>
      <a:lvl1pPr marL="342900" lvl="0" indent="-342900" algn="l" rtl="0">
        <a:spcBef>
          <a:spcPct val="20000"/>
        </a:spcBef>
        <a:buFont typeface="Arial"/>
        <a:buChar char="•"/>
        <a:defRPr sz="3200">
          <a:solidFill>
            <a:schemeClr val="tx1"/>
          </a:solidFill>
          <a:latin typeface="Calibri"/>
        </a:defRPr>
      </a:lvl1pPr>
      <a:lvl2pPr marL="742950" lvl="0" indent="-285750" algn="l" rtl="0">
        <a:spcBef>
          <a:spcPct val="20000"/>
        </a:spcBef>
        <a:buFont typeface="Arial"/>
        <a:buChar char="–"/>
        <a:defRPr sz="2800">
          <a:solidFill>
            <a:schemeClr val="tx1"/>
          </a:solidFill>
          <a:latin typeface="Calibri"/>
        </a:defRPr>
      </a:lvl2pPr>
      <a:lvl3pPr marL="1143000" lvl="0" indent="-228600" algn="l" rtl="0">
        <a:spcBef>
          <a:spcPct val="20000"/>
        </a:spcBef>
        <a:buFont typeface="Arial"/>
        <a:buChar char="•"/>
        <a:defRPr sz="2400">
          <a:solidFill>
            <a:schemeClr val="tx1"/>
          </a:solidFill>
          <a:latin typeface="Calibri"/>
        </a:defRPr>
      </a:lvl3pPr>
      <a:lvl4pPr marL="1600200" lvl="0" indent="-228600" algn="l" rtl="0">
        <a:spcBef>
          <a:spcPct val="20000"/>
        </a:spcBef>
        <a:buFont typeface="Arial"/>
        <a:buChar char="–"/>
        <a:defRPr sz="2000">
          <a:solidFill>
            <a:schemeClr val="tx1"/>
          </a:solidFill>
          <a:latin typeface="Calibri"/>
        </a:defRPr>
      </a:lvl4pPr>
      <a:lvl5pPr marL="2057400" lvl="0" indent="-228600" algn="l" rtl="0">
        <a:spcBef>
          <a:spcPct val="20000"/>
        </a:spcBef>
        <a:buFont typeface="Arial"/>
        <a:buChar char="»"/>
        <a:defRPr sz="2000">
          <a:solidFill>
            <a:schemeClr val="tx1"/>
          </a:solidFill>
          <a:latin typeface="Calibri"/>
        </a:defRPr>
      </a:lvl5pPr>
      <a:lvl6pPr marL="2514600" lvl="0" indent="-228600" algn="l" rtl="0">
        <a:spcBef>
          <a:spcPct val="20000"/>
        </a:spcBef>
        <a:buFont typeface="Arial"/>
        <a:buChar char="•"/>
        <a:defRPr sz="2000">
          <a:solidFill>
            <a:schemeClr val="tx1"/>
          </a:solidFill>
          <a:latin typeface="Calibri"/>
        </a:defRPr>
      </a:lvl6pPr>
      <a:lvl7pPr marL="2971800" lvl="0" indent="-228600" algn="l" rtl="0">
        <a:spcBef>
          <a:spcPct val="20000"/>
        </a:spcBef>
        <a:buFont typeface="Arial"/>
        <a:buChar char="•"/>
        <a:defRPr sz="2000">
          <a:solidFill>
            <a:schemeClr val="tx1"/>
          </a:solidFill>
          <a:latin typeface="Calibri"/>
        </a:defRPr>
      </a:lvl7pPr>
      <a:lvl8pPr marL="3429000" lvl="0" indent="-228600" algn="l" rtl="0">
        <a:spcBef>
          <a:spcPct val="20000"/>
        </a:spcBef>
        <a:buFont typeface="Arial"/>
        <a:buChar char="•"/>
        <a:defRPr sz="2000">
          <a:solidFill>
            <a:schemeClr val="tx1"/>
          </a:solidFill>
          <a:latin typeface="Calibri"/>
        </a:defRPr>
      </a:lvl8pPr>
      <a:lvl9pPr marL="3886200" lvl="0" indent="-228600" algn="l" rtl="0">
        <a:spcBef>
          <a:spcPct val="20000"/>
        </a:spcBef>
        <a:buFont typeface="Arial"/>
        <a:buChar char="•"/>
        <a:defRPr sz="2000">
          <a:solidFill>
            <a:schemeClr val="tx1"/>
          </a:solidFill>
          <a:latin typeface="Calibri"/>
        </a:defRPr>
      </a:lvl9pPr>
    </p:bodyStyle>
    <p:otherStyle>
      <a:lvl1pPr marL="0" lvl="0" algn="l" rtl="0">
        <a:defRPr sz="1800">
          <a:solidFill>
            <a:schemeClr val="tx1"/>
          </a:solidFill>
          <a:latin typeface="Calibri"/>
        </a:defRPr>
      </a:lvl1pPr>
      <a:lvl2pPr marL="457200" lvl="0" algn="l" rtl="0">
        <a:defRPr sz="1800">
          <a:solidFill>
            <a:schemeClr val="tx1"/>
          </a:solidFill>
          <a:latin typeface="Calibri"/>
        </a:defRPr>
      </a:lvl2pPr>
      <a:lvl3pPr marL="914400" lvl="0" algn="l" rtl="0">
        <a:defRPr sz="1800">
          <a:solidFill>
            <a:schemeClr val="tx1"/>
          </a:solidFill>
          <a:latin typeface="Calibri"/>
        </a:defRPr>
      </a:lvl3pPr>
      <a:lvl4pPr marL="1371600" lvl="0" algn="l" rtl="0">
        <a:defRPr sz="1800">
          <a:solidFill>
            <a:schemeClr val="tx1"/>
          </a:solidFill>
          <a:latin typeface="Calibri"/>
        </a:defRPr>
      </a:lvl4pPr>
      <a:lvl5pPr marL="1828800" lvl="0" algn="l" rtl="0">
        <a:defRPr sz="1800">
          <a:solidFill>
            <a:schemeClr val="tx1"/>
          </a:solidFill>
          <a:latin typeface="Calibri"/>
        </a:defRPr>
      </a:lvl5pPr>
      <a:lvl6pPr marL="2286000" lvl="0" algn="l" rtl="0">
        <a:defRPr sz="1800">
          <a:solidFill>
            <a:schemeClr val="tx1"/>
          </a:solidFill>
          <a:latin typeface="Calibri"/>
        </a:defRPr>
      </a:lvl6pPr>
      <a:lvl7pPr marL="2743200" lvl="0" algn="l" rtl="0">
        <a:defRPr sz="1800">
          <a:solidFill>
            <a:schemeClr val="tx1"/>
          </a:solidFill>
          <a:latin typeface="Calibri"/>
        </a:defRPr>
      </a:lvl7pPr>
      <a:lvl8pPr marL="3200400" lvl="0" algn="l" rtl="0">
        <a:defRPr sz="1800">
          <a:solidFill>
            <a:schemeClr val="tx1"/>
          </a:solidFill>
          <a:latin typeface="Calibri"/>
        </a:defRPr>
      </a:lvl8pPr>
      <a:lvl9pPr marL="3657600" lvl="0" algn="l" rtl="0">
        <a:defRPr sz="1800">
          <a:solidFill>
            <a:schemeClr val="tx1"/>
          </a:solidFill>
          <a:latin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1124744"/>
            <a:ext cx="7772400" cy="247570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lvl="0">
              <a:defRPr/>
            </a:lvl1pPr>
          </a:lstStyle>
          <a:p>
            <a:pPr lvl="0" rtl="0"/>
            <a:r>
              <a:rPr lang="ru-RU" b="1" i="1"/>
              <a:t>Консультация для родителей:</a:t>
            </a:r>
            <a:r>
              <a:t/>
            </a:r>
            <a:br/>
            <a:r>
              <a:rPr lang="ru-RU" b="1" i="1"/>
              <a:t>«Как говорить с дошкольниками о коронавирусе»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1. Успокойтесь сами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323528" y="1268760"/>
            <a:ext cx="5472608" cy="5112569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lvl="0">
              <a:defRPr/>
            </a:lvl1pPr>
          </a:lstStyle>
          <a:p>
            <a:pPr lvl="0" rtl="0"/>
            <a:r>
              <a:rPr lang="ru-RU"/>
              <a:t>Помните о кислородной маске в самолете, которую нужно надеть сначала на себя, а потом на ребенка? В случае с психологической безопасностью все то же самое. </a:t>
            </a:r>
          </a:p>
          <a:p>
            <a:pPr lvl="0" rtl="0"/>
            <a:r>
              <a:rPr lang="ru-RU"/>
              <a:t>Вы сможете помочь своим детям лучше, если вы также позаботитесь о себе. Дети сами догадаются, как вы реагируете на новости, так что им поможет тот факт, что вы спокойны и контролируете ситуацию.</a:t>
            </a:r>
          </a:p>
          <a:p>
            <a:pPr lvl="0" rtl="0"/>
            <a:r>
              <a:rPr lang="ru-RU"/>
              <a:t>Если вы чувствуете беспокойство или расстроены, найдите время для себя и обратитесь к другим членам семьи, друзьям и доверенным людям в вашем сообществе. Найдите время для того, чтобы расслабиться и восстановить силы.</a:t>
            </a:r>
          </a:p>
        </p:txBody>
      </p:sp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940152" y="1412776"/>
            <a:ext cx="2952328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lvl="0">
              <a:defRPr/>
            </a:lvl1pPr>
          </a:lstStyle>
          <a:p>
            <a:pPr lvl="0" rtl="0"/>
            <a:r>
              <a:rPr lang="ru-RU"/>
              <a:t>2. Оградите от негативных инфоповодов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marL="0" lvl="0" indent="0" rtl="0">
              <a:buNone/>
            </a:pPr>
            <a:r>
              <a:rPr lang="ru-RU"/>
              <a:t>Постарайтесь ограничить просмотр новостей и листание небезопасных групп в социальных сетях для ребёнка. </a:t>
            </a:r>
          </a:p>
          <a:p>
            <a:pPr marL="0" lvl="0" indent="0" rtl="0">
              <a:buNone/>
            </a:pPr>
            <a:r>
              <a:rPr lang="ru-RU"/>
              <a:t>Даже если новости там вполне надежные и проверенные, постоянный просмотр негатива способен вызывать у детей стресс, беспокойство и тревогу. Взрослые наверняка в последние дни прочувствовали это на себе!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lvl="0">
              <a:defRPr/>
            </a:lvl1pPr>
          </a:lstStyle>
          <a:p>
            <a:pPr lvl="0" rtl="0"/>
            <a:r>
              <a:rPr lang="ru-RU"/>
              <a:t>3. Предоставьте информацию в соответствии с возрастом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251520" y="1600200"/>
            <a:ext cx="5328592" cy="4781128"/>
          </a:xfrm>
          <a:prstGeom prst="rect">
            <a:avLst/>
          </a:prstGeom>
        </p:spPr>
        <p:txBody>
          <a:bodyPr>
            <a:normAutofit fontScale="77000" lnSpcReduction="20000"/>
          </a:bodyPr>
          <a:lstStyle>
            <a:lvl1pPr lvl="0">
              <a:defRPr/>
            </a:lvl1pPr>
          </a:lstStyle>
          <a:p>
            <a:pPr lvl="0" rtl="0"/>
            <a:r>
              <a:rPr lang="ru-RU"/>
              <a:t>Детей до 6-7-летнего возраста не стоит нагружать лишними деталями и терминами. К примеру, не нужно им разъяснять, почему в названии вируса есть слово «корона» или что на планете объявлена пандемия. Просто проведите с малышами беседу по поводу микробов и о том, что нужно делать, чтобы не заболеть. Если ребёнок все-таки начнет беспокоиться, уверьте его, что ваша семья в безопасности, пока вы соблюдаете специальные правила.</a:t>
            </a:r>
          </a:p>
        </p:txBody>
      </p:sp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543600" y="2204864"/>
            <a:ext cx="3600400" cy="2678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4. Будьте честными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lvl="0">
              <a:defRPr/>
            </a:lvl1pPr>
          </a:lstStyle>
          <a:p>
            <a:pPr lvl="0" rtl="0"/>
            <a:r>
              <a:rPr lang="ru-RU"/>
              <a:t>Когда дети приходят с вопросами по поводу коронавируса и сложившейся вокруг обстановки, отвечайте честно. Не нужно придумывать сказки или сообщать неверную информацию, чтобы потом не возникло никакой путаницы. </a:t>
            </a:r>
          </a:p>
          <a:p>
            <a:pPr lvl="0" rtl="0"/>
            <a:r>
              <a:rPr lang="ru-RU"/>
              <a:t>Если сомневаетесь в своих знаниях, лучше обратиться к проверенным и подтвержденным ресурсам. Например, к сайту Министерства здравоохранения или к официальному порталу коронавируса в России, где можно посмотреть карту распространения вируса и прочесть последние правдивые новости.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ru-RU"/>
              <a:t>5. Покажите, как защитить себя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412777"/>
            <a:ext cx="8229600" cy="3240359"/>
          </a:xfrm>
          <a:prstGeom prst="rect">
            <a:avLst/>
          </a:prstGeom>
        </p:spPr>
        <p:txBody>
          <a:bodyPr>
            <a:normAutofit fontScale="77000" lnSpcReduction="20000"/>
          </a:bodyPr>
          <a:lstStyle>
            <a:lvl1pPr lvl="0">
              <a:defRPr/>
            </a:lvl1pPr>
          </a:lstStyle>
          <a:p>
            <a:pPr lvl="0" rtl="0"/>
            <a:r>
              <a:rPr lang="ru-RU"/>
              <a:t>Если чадо боится инфекции, беспокоится за своих друзей или любимую бабушку, мамы и папы должны объяснить ребёнку, как контролировать ситуацию. Например, следует рассказать ему о мерах профилактики: мытьё рук мылом не менее 20 секунд, проветривание комнаты, влажная уборка, не прикасаться к лицу, общаться в социальных сетях или по телефону, а не звать гостей домой.</a:t>
            </a:r>
          </a:p>
          <a:p>
            <a:pPr lvl="0" rtl="0"/>
            <a:r>
              <a:rPr lang="ru-RU"/>
              <a:t>Постарайтесь внедрить в повседневную «карантинную» жизнь здоровые привычки.</a:t>
            </a:r>
          </a:p>
        </p:txBody>
      </p:sp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2771801" y="4653135"/>
            <a:ext cx="4104456" cy="18269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lvl="0">
              <a:defRPr/>
            </a:lvl1pPr>
          </a:lstStyle>
          <a:p>
            <a:pPr lvl="0" rtl="0"/>
            <a:r>
              <a:rPr lang="ru-RU"/>
              <a:t>6. При необходимости обратитесь за помощью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lvl="0">
              <a:defRPr/>
            </a:lvl1pPr>
          </a:lstStyle>
          <a:p>
            <a:pPr lvl="0" rtl="0"/>
            <a:r>
              <a:rPr lang="ru-RU"/>
              <a:t>Если мамы или папы не могут понять, с какой стороны подступиться к детям с разговором о коронавирусе (или если ребёнок уже чрезмерно напуган и встревожен), на помощь придут профессионалы. За консультацией и помощью можно обратиться к психологам и педагогам, которые работают в том числе в онлайн-режиме.</a:t>
            </a:r>
          </a:p>
          <a:p>
            <a:pPr lvl="0" rtl="0"/>
            <a:r>
              <a:rPr lang="ru-RU" b="1"/>
              <a:t>Вы можете обратиться за помощью на всероссийскую линию круглосуточного телефона для детей, подростков и их родителей </a:t>
            </a:r>
          </a:p>
          <a:p>
            <a:pPr marL="0" lvl="0" indent="0" rtl="0">
              <a:buNone/>
            </a:pPr>
            <a:r>
              <a:rPr lang="ru-RU" b="1"/>
              <a:t>                                  (звонок бесплатный)</a:t>
            </a:r>
          </a:p>
          <a:p>
            <a:pPr marL="0" lvl="0" indent="0" rtl="0">
              <a:buNone/>
            </a:pPr>
            <a:r>
              <a:rPr lang="ru-RU" b="1"/>
              <a:t>                                       8-800-2000-122</a:t>
            </a:r>
          </a:p>
          <a:p>
            <a:pPr lvl="0" rtl="0"/>
            <a:endParaRPr lang="ru-RU"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Текст 1"/>
          <p:cNvPicPr>
            <a:picLocks noGrp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23528" y="332656"/>
            <a:ext cx="8372406" cy="59198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492</Words>
  <Application>Microsoft Office PowerPoint</Application>
  <PresentationFormat>Экран (4:3)</PresentationFormat>
  <Paragraphs>21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Консультация для родителей: «Как говорить с дошкольниками о коронавирусе»</vt:lpstr>
      <vt:lpstr>1. Успокойтесь сами</vt:lpstr>
      <vt:lpstr>2. Оградите от негативных инфоповодов</vt:lpstr>
      <vt:lpstr>3. Предоставьте информацию в соответствии с возрастом</vt:lpstr>
      <vt:lpstr>4. Будьте честными</vt:lpstr>
      <vt:lpstr>5. Покажите, как защитить себя</vt:lpstr>
      <vt:lpstr>6. При необходимости обратитесь за помощью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родителей: «Как говорить с дошкольниками о коронавирусе»</dc:title>
  <dc:creator>1</dc:creator>
  <cp:lastModifiedBy>1</cp:lastModifiedBy>
  <cp:revision>1</cp:revision>
  <dcterms:modified xsi:type="dcterms:W3CDTF">2020-05-06T13:04:21Z</dcterms:modified>
</cp:coreProperties>
</file>